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6" autoAdjust="0"/>
    <p:restoredTop sz="86420" autoAdjust="0"/>
  </p:normalViewPr>
  <p:slideViewPr>
    <p:cSldViewPr>
      <p:cViewPr varScale="1">
        <p:scale>
          <a:sx n="75" d="100"/>
          <a:sy n="75" d="100"/>
        </p:scale>
        <p:origin x="-12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uario\Mis documentos\Globalidad\Diapositiva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CA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CA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AB9A3-150C-4923-A0A1-0F1F2D787E3F}" type="datetimeFigureOut">
              <a:rPr lang="en-CA" smtClean="0"/>
              <a:pPr/>
              <a:t>06/02/2012</a:t>
            </a:fld>
            <a:endParaRPr lang="en-CA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7541-FE47-4045-83E2-F184A034E9A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CA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CA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AB9A3-150C-4923-A0A1-0F1F2D787E3F}" type="datetimeFigureOut">
              <a:rPr lang="en-CA" smtClean="0"/>
              <a:pPr/>
              <a:t>06/02/2012</a:t>
            </a:fld>
            <a:endParaRPr lang="en-CA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7541-FE47-4045-83E2-F184A034E9A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CA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CA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AB9A3-150C-4923-A0A1-0F1F2D787E3F}" type="datetimeFigureOut">
              <a:rPr lang="en-CA" smtClean="0"/>
              <a:pPr/>
              <a:t>06/02/2012</a:t>
            </a:fld>
            <a:endParaRPr lang="en-CA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7541-FE47-4045-83E2-F184A034E9A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CA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CA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AB9A3-150C-4923-A0A1-0F1F2D787E3F}" type="datetimeFigureOut">
              <a:rPr lang="en-CA" smtClean="0"/>
              <a:pPr/>
              <a:t>06/02/2012</a:t>
            </a:fld>
            <a:endParaRPr lang="en-CA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7541-FE47-4045-83E2-F184A034E9A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CA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AB9A3-150C-4923-A0A1-0F1F2D787E3F}" type="datetimeFigureOut">
              <a:rPr lang="en-CA" smtClean="0"/>
              <a:pPr/>
              <a:t>06/02/2012</a:t>
            </a:fld>
            <a:endParaRPr lang="en-CA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7541-FE47-4045-83E2-F184A034E9A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CA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CA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CA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AB9A3-150C-4923-A0A1-0F1F2D787E3F}" type="datetimeFigureOut">
              <a:rPr lang="en-CA" smtClean="0"/>
              <a:pPr/>
              <a:t>06/02/2012</a:t>
            </a:fld>
            <a:endParaRPr lang="en-CA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7541-FE47-4045-83E2-F184A034E9A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CA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CA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CA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AB9A3-150C-4923-A0A1-0F1F2D787E3F}" type="datetimeFigureOut">
              <a:rPr lang="en-CA" smtClean="0"/>
              <a:pPr/>
              <a:t>06/02/2012</a:t>
            </a:fld>
            <a:endParaRPr lang="en-CA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7541-FE47-4045-83E2-F184A034E9A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CA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AB9A3-150C-4923-A0A1-0F1F2D787E3F}" type="datetimeFigureOut">
              <a:rPr lang="en-CA" smtClean="0"/>
              <a:pPr/>
              <a:t>06/02/2012</a:t>
            </a:fld>
            <a:endParaRPr lang="en-CA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7541-FE47-4045-83E2-F184A034E9A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AB9A3-150C-4923-A0A1-0F1F2D787E3F}" type="datetimeFigureOut">
              <a:rPr lang="en-CA" smtClean="0"/>
              <a:pPr/>
              <a:t>06/02/2012</a:t>
            </a:fld>
            <a:endParaRPr lang="en-CA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7541-FE47-4045-83E2-F184A034E9A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CA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CA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AB9A3-150C-4923-A0A1-0F1F2D787E3F}" type="datetimeFigureOut">
              <a:rPr lang="en-CA" smtClean="0"/>
              <a:pPr/>
              <a:t>06/02/2012</a:t>
            </a:fld>
            <a:endParaRPr lang="en-CA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7541-FE47-4045-83E2-F184A034E9A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CA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smtClean="0"/>
              <a:t>Click icon to add picture</a:t>
            </a:r>
            <a:endParaRPr lang="en-CA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AB9A3-150C-4923-A0A1-0F1F2D787E3F}" type="datetimeFigureOut">
              <a:rPr lang="en-CA" smtClean="0"/>
              <a:pPr/>
              <a:t>06/02/2012</a:t>
            </a:fld>
            <a:endParaRPr lang="en-CA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7541-FE47-4045-83E2-F184A034E9A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uario\Mis documentos\Globalidad\Diapositiva2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715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CA" smtClean="0"/>
              <a:t>Haga clic para modificar el estilo de título del patrón</a:t>
            </a:r>
            <a:endParaRPr lang="en-CA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Haga clic para modificar el estilo de texto del patrón</a:t>
            </a:r>
          </a:p>
          <a:p>
            <a:pPr lvl="1"/>
            <a:r>
              <a:rPr lang="en-CA" smtClean="0"/>
              <a:t>Segundo nivel</a:t>
            </a:r>
          </a:p>
          <a:p>
            <a:pPr lvl="2"/>
            <a:r>
              <a:rPr lang="en-CA" smtClean="0"/>
              <a:t>Tercer nivel</a:t>
            </a:r>
          </a:p>
          <a:p>
            <a:pPr lvl="3"/>
            <a:r>
              <a:rPr lang="en-CA" smtClean="0"/>
              <a:t>Cuarto nivel</a:t>
            </a:r>
          </a:p>
          <a:p>
            <a:pPr lvl="4"/>
            <a:r>
              <a:rPr lang="en-CA" smtClean="0"/>
              <a:t>Quinto nivel</a:t>
            </a:r>
            <a:endParaRPr lang="en-CA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AB9A3-150C-4923-A0A1-0F1F2D787E3F}" type="datetimeFigureOut">
              <a:rPr lang="en-CA" smtClean="0"/>
              <a:pPr/>
              <a:t>06/02/2012</a:t>
            </a:fld>
            <a:endParaRPr lang="en-CA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D7541-FE47-4045-83E2-F184A034E9AB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ln>
            <a:solidFill>
              <a:sysClr val="windowText" lastClr="000000"/>
            </a:solidFill>
          </a:ln>
          <a:solidFill>
            <a:srgbClr val="FF9900"/>
          </a:solidFill>
          <a:effectLst>
            <a:outerShdw blurRad="50800" dist="38100" dir="18900000" algn="bl" rotWithShape="0">
              <a:prstClr val="black"/>
            </a:outerShdw>
          </a:effectLst>
          <a:latin typeface="Eras Demi ITC" pitchFamily="34" charset="0"/>
          <a:ea typeface="+mj-ea"/>
          <a:cs typeface="+mj-cs"/>
        </a:defRPr>
      </a:lvl1pPr>
    </p:titleStyle>
    <p:bodyStyle>
      <a:lvl1pPr marL="342900" indent="-342900" algn="just" defTabSz="914400" rtl="0" eaLnBrk="1" latinLnBrk="0" hangingPunct="1">
        <a:spcBef>
          <a:spcPct val="20000"/>
        </a:spcBef>
        <a:buFont typeface="Arial" pitchFamily="34" charset="0"/>
        <a:buChar char="•"/>
        <a:defRPr sz="2600" kern="1200">
          <a:ln>
            <a:solidFill>
              <a:sysClr val="windowText" lastClr="000000"/>
            </a:solidFill>
          </a:ln>
          <a:solidFill>
            <a:schemeClr val="bg1"/>
          </a:solidFill>
          <a:effectLst>
            <a:outerShdw blurRad="50800" dist="38100" algn="l" rotWithShape="0">
              <a:prstClr val="black"/>
            </a:outerShdw>
          </a:effectLst>
          <a:latin typeface="Eras Demi ITC" pitchFamily="34" charset="0"/>
          <a:ea typeface="+mn-ea"/>
          <a:cs typeface="+mn-cs"/>
        </a:defRPr>
      </a:lvl1pPr>
      <a:lvl2pPr marL="742950" indent="-285750" algn="just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ln>
            <a:solidFill>
              <a:sysClr val="windowText" lastClr="000000"/>
            </a:solidFill>
          </a:ln>
          <a:solidFill>
            <a:schemeClr val="bg1"/>
          </a:solidFill>
          <a:effectLst>
            <a:outerShdw blurRad="50800" dist="38100" dir="18900000" algn="bl" rotWithShape="0">
              <a:prstClr val="black"/>
            </a:outerShdw>
          </a:effectLst>
          <a:latin typeface="Eras Demi ITC" pitchFamily="34" charset="0"/>
          <a:ea typeface="+mn-ea"/>
          <a:cs typeface="+mn-cs"/>
        </a:defRPr>
      </a:lvl2pPr>
      <a:lvl3pPr marL="1143000" indent="-228600" algn="just" defTabSz="91440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ln>
            <a:solidFill>
              <a:sysClr val="windowText" lastClr="000000"/>
            </a:solidFill>
          </a:ln>
          <a:solidFill>
            <a:schemeClr val="bg1"/>
          </a:solidFill>
          <a:effectLst>
            <a:outerShdw blurRad="50800" dist="38100" dir="18900000" algn="bl" rotWithShape="0">
              <a:prstClr val="black"/>
            </a:outerShdw>
          </a:effectLst>
          <a:latin typeface="Eras Demi ITC" pitchFamily="34" charset="0"/>
          <a:ea typeface="+mn-ea"/>
          <a:cs typeface="+mn-cs"/>
        </a:defRPr>
      </a:lvl3pPr>
      <a:lvl4pPr marL="1600200" indent="-228600" algn="just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ln>
            <a:solidFill>
              <a:sysClr val="windowText" lastClr="000000"/>
            </a:solidFill>
          </a:ln>
          <a:solidFill>
            <a:schemeClr val="bg1"/>
          </a:solidFill>
          <a:effectLst>
            <a:outerShdw blurRad="50800" dist="38100" dir="18900000" algn="bl" rotWithShape="0">
              <a:prstClr val="black"/>
            </a:outerShdw>
          </a:effectLst>
          <a:latin typeface="Eras Demi ITC" pitchFamily="34" charset="0"/>
          <a:ea typeface="+mn-ea"/>
          <a:cs typeface="+mn-cs"/>
        </a:defRPr>
      </a:lvl4pPr>
      <a:lvl5pPr marL="2057400" indent="-228600" algn="just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ln>
            <a:solidFill>
              <a:sysClr val="windowText" lastClr="000000"/>
            </a:solidFill>
          </a:ln>
          <a:solidFill>
            <a:schemeClr val="bg1"/>
          </a:solidFill>
          <a:effectLst>
            <a:outerShdw blurRad="50800" dist="38100" dir="18900000" algn="bl" rotWithShape="0">
              <a:prstClr val="black"/>
            </a:outerShdw>
          </a:effectLst>
          <a:latin typeface="Eras Demi ITC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spencer\courses\120%20Digital%20Technologies\Introduction%20unit%20material\Digital%20Technology%20Infographic.mp4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ngrade.ca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es-VE" dirty="0" smtClean="0"/>
              <a:t>Digital </a:t>
            </a:r>
            <a:r>
              <a:rPr lang="es-VE" dirty="0" err="1" smtClean="0"/>
              <a:t>Tech</a:t>
            </a:r>
            <a:r>
              <a:rPr lang="es-VE" dirty="0" smtClean="0"/>
              <a:t> 120</a:t>
            </a:r>
            <a:endParaRPr lang="es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Digital Technology?</a:t>
            </a:r>
            <a:endParaRPr lang="en-CA" dirty="0"/>
          </a:p>
        </p:txBody>
      </p:sp>
      <p:pic>
        <p:nvPicPr>
          <p:cNvPr id="4" name="Digital Technology Infographic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22957" y="1295400"/>
            <a:ext cx="8669864" cy="48767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4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Digital Technology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57298"/>
            <a:ext cx="7772400" cy="4768865"/>
          </a:xfrm>
        </p:spPr>
        <p:txBody>
          <a:bodyPr/>
          <a:lstStyle/>
          <a:p>
            <a:r>
              <a:rPr lang="en-US" dirty="0" smtClean="0"/>
              <a:t>It is a process where information is recorded in binary code of combinations of the digits 0 and 1, also called bits, which represent words and images. </a:t>
            </a:r>
          </a:p>
          <a:p>
            <a:r>
              <a:rPr lang="en-US" dirty="0" smtClean="0"/>
              <a:t>Digital technology enables immense amounts of information to be compressed on small storage devices that can be easily preserved and transported. </a:t>
            </a:r>
          </a:p>
          <a:p>
            <a:r>
              <a:rPr lang="en-US" dirty="0" smtClean="0"/>
              <a:t>Digitization also quickens data transmission speeds. Digital technology has transformed how people communicate, learn, and work.</a:t>
            </a:r>
            <a:endParaRPr lang="en-CA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the following: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copyright?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How does one </a:t>
            </a:r>
            <a:r>
              <a:rPr lang="en-US" dirty="0" smtClean="0"/>
              <a:t>go </a:t>
            </a:r>
            <a:r>
              <a:rPr lang="en-US" smtClean="0"/>
              <a:t>about copyrighting </a:t>
            </a:r>
            <a:r>
              <a:rPr lang="en-US" dirty="0" smtClean="0"/>
              <a:t>material in Canada?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considered copyright infringement?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fair use?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What is public domain?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Give a short description of the following:</a:t>
            </a:r>
          </a:p>
          <a:p>
            <a:pPr marL="914400" lvl="1" indent="-457200"/>
            <a:r>
              <a:rPr lang="en-US" dirty="0" smtClean="0"/>
              <a:t>SOPA</a:t>
            </a:r>
          </a:p>
          <a:p>
            <a:pPr marL="914400" lvl="1" indent="-457200"/>
            <a:r>
              <a:rPr lang="en-US" dirty="0" smtClean="0"/>
              <a:t>ACTA</a:t>
            </a:r>
          </a:p>
          <a:p>
            <a:pPr marL="914400" lvl="1" indent="-457200"/>
            <a:r>
              <a:rPr lang="en-US" dirty="0" smtClean="0"/>
              <a:t>PIPA</a:t>
            </a:r>
          </a:p>
          <a:p>
            <a:pPr marL="914400" lvl="1" indent="-457200"/>
            <a:r>
              <a:rPr lang="en-US" dirty="0" smtClean="0"/>
              <a:t>Bill C32</a:t>
            </a:r>
          </a:p>
          <a:p>
            <a:endParaRPr lang="en-US" dirty="0" smtClean="0"/>
          </a:p>
          <a:p>
            <a:endParaRPr lang="en-C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are the arguments for and against restricting downloading?</a:t>
            </a:r>
          </a:p>
          <a:p>
            <a:r>
              <a:rPr lang="en-US" dirty="0" smtClean="0"/>
              <a:t>Should people be able to down material for free or should they have to pay?</a:t>
            </a:r>
          </a:p>
          <a:p>
            <a:pPr lvl="1"/>
            <a:r>
              <a:rPr lang="en-US" dirty="0" smtClean="0"/>
              <a:t>If there is a line, where is that line?</a:t>
            </a:r>
          </a:p>
          <a:p>
            <a:endParaRPr lang="en-CA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blog.shift365.com/wp-content/uploads/2011/02/digital-edu.jpg"/>
          <p:cNvPicPr>
            <a:picLocks noChangeAspect="1" noChangeArrowheads="1"/>
          </p:cNvPicPr>
          <p:nvPr/>
        </p:nvPicPr>
        <p:blipFill>
          <a:blip r:embed="rId2" cstate="print"/>
          <a:srcRect t="7362"/>
          <a:stretch>
            <a:fillRect/>
          </a:stretch>
        </p:blipFill>
        <p:spPr bwMode="auto">
          <a:xfrm>
            <a:off x="0" y="-45720"/>
            <a:ext cx="9144000" cy="690372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 smtClean="0"/>
              <a:t>Digital Tech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r>
              <a:rPr lang="en-US" dirty="0"/>
              <a:t>This course is designed to introduce you to the technology and techniques used in the multimedia industry.  </a:t>
            </a:r>
            <a:endParaRPr lang="en-CA" dirty="0"/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The </a:t>
            </a:r>
            <a:r>
              <a:rPr lang="en-US" dirty="0">
                <a:solidFill>
                  <a:schemeClr val="bg1"/>
                </a:solidFill>
              </a:rPr>
              <a:t>class is divided into several units. Each unit will begin with an introduction followed by demonstration of the various software packages.  </a:t>
            </a:r>
            <a:endParaRPr lang="en-CA" dirty="0">
              <a:solidFill>
                <a:schemeClr val="bg1"/>
              </a:solidFill>
            </a:endParaRPr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Course Outcomes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57298"/>
            <a:ext cx="8382000" cy="4768865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Demonstrate </a:t>
            </a:r>
            <a:r>
              <a:rPr lang="en-US" dirty="0"/>
              <a:t>an awareness of the ethical and copyright implications of media creation</a:t>
            </a:r>
            <a:endParaRPr lang="en-CA" sz="4400" dirty="0"/>
          </a:p>
          <a:p>
            <a:pPr lvl="0"/>
            <a:r>
              <a:rPr lang="en-US" dirty="0"/>
              <a:t>Explore principles of effective design and communication.</a:t>
            </a:r>
            <a:endParaRPr lang="en-CA" sz="4400" dirty="0"/>
          </a:p>
          <a:p>
            <a:pPr lvl="0"/>
            <a:r>
              <a:rPr lang="en-US" dirty="0"/>
              <a:t>Design and create media products in a variety of formats.</a:t>
            </a:r>
            <a:endParaRPr lang="en-CA" sz="4400" dirty="0"/>
          </a:p>
          <a:p>
            <a:pPr lvl="1"/>
            <a:r>
              <a:rPr lang="en-CA" dirty="0"/>
              <a:t>Students design and create digital imaging products.</a:t>
            </a:r>
            <a:endParaRPr lang="en-CA" sz="4000" dirty="0"/>
          </a:p>
          <a:p>
            <a:pPr lvl="1"/>
            <a:r>
              <a:rPr lang="en-CA" dirty="0"/>
              <a:t>Students design and create websites.</a:t>
            </a:r>
            <a:endParaRPr lang="en-CA" sz="4000" dirty="0"/>
          </a:p>
          <a:p>
            <a:pPr lvl="1"/>
            <a:r>
              <a:rPr lang="en-CA" dirty="0"/>
              <a:t>Students design and create digital audio products.</a:t>
            </a:r>
            <a:endParaRPr lang="en-CA" sz="4000" dirty="0"/>
          </a:p>
          <a:p>
            <a:pPr lvl="1"/>
            <a:r>
              <a:rPr lang="en-CA" dirty="0"/>
              <a:t>Students design and create digital video products.</a:t>
            </a:r>
            <a:endParaRPr lang="en-CA" sz="4000" dirty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u="sng" dirty="0"/>
              <a:t>UNITS of </a:t>
            </a:r>
            <a:r>
              <a:rPr lang="en-US" u="sng" dirty="0" smtClean="0"/>
              <a:t>STUDY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000" dirty="0" smtClean="0"/>
              <a:t>Digital Imaging</a:t>
            </a:r>
          </a:p>
          <a:p>
            <a:r>
              <a:rPr lang="en-US" sz="3000" dirty="0" smtClean="0"/>
              <a:t>Web Design</a:t>
            </a:r>
          </a:p>
          <a:p>
            <a:r>
              <a:rPr lang="en-US" sz="3000" dirty="0" smtClean="0"/>
              <a:t>Audio Production </a:t>
            </a:r>
          </a:p>
          <a:p>
            <a:r>
              <a:rPr lang="en-US" sz="3000" dirty="0" smtClean="0"/>
              <a:t>Video Production</a:t>
            </a:r>
            <a:endParaRPr lang="en-CA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smtClean="0"/>
              <a:t>Course Info: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05400"/>
          </a:xfrm>
        </p:spPr>
        <p:txBody>
          <a:bodyPr>
            <a:normAutofit fontScale="92500" lnSpcReduction="20000"/>
          </a:bodyPr>
          <a:lstStyle/>
          <a:p>
            <a:r>
              <a:rPr lang="en-CA" dirty="0" smtClean="0"/>
              <a:t>Each </a:t>
            </a:r>
            <a:r>
              <a:rPr lang="en-CA" dirty="0"/>
              <a:t>module of the course will include classroom work as well as a significant amount of computer based activities. Students must complete all assignments/assessments and one major project. There is an assessment at the end of each module</a:t>
            </a:r>
            <a:r>
              <a:rPr lang="en-CA" dirty="0" smtClean="0"/>
              <a:t>.</a:t>
            </a:r>
          </a:p>
          <a:p>
            <a:pPr>
              <a:buNone/>
            </a:pPr>
            <a:endParaRPr lang="en-CA" dirty="0"/>
          </a:p>
          <a:p>
            <a:r>
              <a:rPr lang="en-CA" dirty="0"/>
              <a:t>Students are encouraged to have a USB memory stick on which to save their large files, and a good set of headphones for the audio and video production component of the course</a:t>
            </a:r>
            <a:r>
              <a:rPr lang="en-CA" dirty="0" smtClean="0"/>
              <a:t>.</a:t>
            </a:r>
          </a:p>
          <a:p>
            <a:endParaRPr lang="en-CA" dirty="0"/>
          </a:p>
          <a:p>
            <a:r>
              <a:rPr lang="en-CA" dirty="0" smtClean="0"/>
              <a:t>This course will require a fair amount of teamwork for the audio and video production sections.  Students must be willing to put in time after school to work on projects with group members.  (Cameras?)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Marking Scheme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CA" dirty="0"/>
              <a:t>Your final </a:t>
            </a:r>
            <a:r>
              <a:rPr lang="en-CA" dirty="0" smtClean="0"/>
              <a:t>mark:</a:t>
            </a:r>
          </a:p>
          <a:p>
            <a:pPr lvl="0"/>
            <a:endParaRPr lang="en-CA" dirty="0"/>
          </a:p>
          <a:p>
            <a:pPr lvl="1"/>
            <a:r>
              <a:rPr lang="en-CA" dirty="0"/>
              <a:t>Assignments    </a:t>
            </a:r>
            <a:r>
              <a:rPr lang="en-CA" dirty="0" smtClean="0"/>
              <a:t>	70</a:t>
            </a:r>
            <a:r>
              <a:rPr lang="en-CA" dirty="0"/>
              <a:t>%</a:t>
            </a:r>
          </a:p>
          <a:p>
            <a:pPr lvl="1"/>
            <a:r>
              <a:rPr lang="en-CA" dirty="0"/>
              <a:t>Major Assessment  </a:t>
            </a:r>
            <a:r>
              <a:rPr lang="en-CA" dirty="0" smtClean="0"/>
              <a:t> 	20</a:t>
            </a:r>
            <a:r>
              <a:rPr lang="en-CA" dirty="0"/>
              <a:t>%</a:t>
            </a:r>
          </a:p>
          <a:p>
            <a:pPr lvl="1"/>
            <a:r>
              <a:rPr lang="en-CA" dirty="0" smtClean="0"/>
              <a:t>Quizzes/Tests		10</a:t>
            </a:r>
            <a:r>
              <a:rPr lang="en-CA" dirty="0"/>
              <a:t>%</a:t>
            </a:r>
          </a:p>
          <a:p>
            <a:pPr>
              <a:buNone/>
            </a:pPr>
            <a:endParaRPr lang="en-CA" dirty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ENGRADE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 use an online marking system </a:t>
            </a:r>
            <a:r>
              <a:rPr lang="en-US" dirty="0" smtClean="0"/>
              <a:t>engrade.ca.</a:t>
            </a:r>
            <a:endParaRPr lang="en-US" dirty="0"/>
          </a:p>
          <a:p>
            <a:pPr lvl="1"/>
            <a:r>
              <a:rPr lang="en-US" dirty="0" smtClean="0"/>
              <a:t>access </a:t>
            </a:r>
            <a:r>
              <a:rPr lang="en-US" dirty="0"/>
              <a:t>code on the slip.  </a:t>
            </a:r>
            <a:endParaRPr lang="en-US" dirty="0" smtClean="0"/>
          </a:p>
          <a:p>
            <a:pPr lvl="1"/>
            <a:r>
              <a:rPr lang="en-US" dirty="0" smtClean="0"/>
              <a:t>To </a:t>
            </a:r>
            <a:r>
              <a:rPr lang="en-US" dirty="0"/>
              <a:t>access the system, </a:t>
            </a:r>
            <a:endParaRPr lang="en-US" dirty="0" smtClean="0"/>
          </a:p>
          <a:p>
            <a:pPr lvl="1">
              <a:buNone/>
            </a:pPr>
            <a:r>
              <a:rPr lang="en-US" dirty="0" smtClean="0"/>
              <a:t>	simply </a:t>
            </a:r>
            <a:r>
              <a:rPr lang="en-US" dirty="0"/>
              <a:t>go to </a:t>
            </a:r>
            <a:r>
              <a:rPr lang="en-US" sz="2600" u="sng" dirty="0" smtClean="0">
                <a:hlinkClick r:id="rId2"/>
              </a:rPr>
              <a:t>www.engrade.ca</a:t>
            </a:r>
            <a:endParaRPr lang="en-CA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CA" b="1" dirty="0"/>
              <a:t>Academic </a:t>
            </a:r>
            <a:r>
              <a:rPr lang="en-CA" b="1" dirty="0" smtClean="0"/>
              <a:t>Dishonesty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rmAutofit fontScale="85000" lnSpcReduction="20000"/>
          </a:bodyPr>
          <a:lstStyle/>
          <a:p>
            <a:r>
              <a:rPr lang="en-CA" dirty="0"/>
              <a:t>Cheating, and plagiarism, on assignments is a serious infraction of the Computer Use policy with very serious consequences. The following are examples of cheating:</a:t>
            </a:r>
          </a:p>
          <a:p>
            <a:pPr>
              <a:buNone/>
            </a:pPr>
            <a:r>
              <a:rPr lang="en-CA" dirty="0"/>
              <a:t> </a:t>
            </a:r>
          </a:p>
          <a:p>
            <a:pPr lvl="1"/>
            <a:r>
              <a:rPr lang="en-CA" dirty="0"/>
              <a:t>Copying someone else's assignment </a:t>
            </a:r>
          </a:p>
          <a:p>
            <a:pPr lvl="1"/>
            <a:r>
              <a:rPr lang="en-CA" dirty="0"/>
              <a:t>Taking someone else's assignment, making a few minor changes and then submitting it as your own work </a:t>
            </a:r>
          </a:p>
          <a:p>
            <a:pPr lvl="1"/>
            <a:r>
              <a:rPr lang="en-CA" dirty="0"/>
              <a:t>Having someone else do the assignment for you </a:t>
            </a:r>
          </a:p>
          <a:p>
            <a:pPr lvl="1"/>
            <a:r>
              <a:rPr lang="en-CA" dirty="0"/>
              <a:t>Downloading files (such as sound effects) from the Internet and submitting them as your own.</a:t>
            </a:r>
          </a:p>
          <a:p>
            <a:pPr>
              <a:buNone/>
            </a:pPr>
            <a:endParaRPr lang="en-CA" dirty="0"/>
          </a:p>
          <a:p>
            <a:r>
              <a:rPr lang="en-CA" dirty="0"/>
              <a:t>Administration will deal with each student who is involved in cheating. </a:t>
            </a:r>
            <a:r>
              <a:rPr lang="en-CA" u="sng" dirty="0"/>
              <a:t>No exceptions to this will be granted</a:t>
            </a:r>
            <a:r>
              <a:rPr lang="en-CA" dirty="0"/>
              <a:t>. If caught for cheating, you could be asked to withdraw from the course.  Your computer account could be disabled.</a:t>
            </a:r>
          </a:p>
          <a:p>
            <a:pPr>
              <a:buNone/>
            </a:pPr>
            <a:r>
              <a:rPr lang="en-US" dirty="0"/>
              <a:t> </a:t>
            </a:r>
            <a:endParaRPr lang="en-CA" dirty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57200" y="914400"/>
            <a:ext cx="8229600" cy="2971800"/>
          </a:xfrm>
        </p:spPr>
        <p:txBody>
          <a:bodyPr>
            <a:noAutofit/>
          </a:bodyPr>
          <a:lstStyle/>
          <a:p>
            <a:r>
              <a:rPr lang="en-US" sz="3400" dirty="0"/>
              <a:t>“A Dictionary is the only place that success comes before work. Hard work is the price we must pay for success. I think you can accomplish anything if you're willing to pay the price</a:t>
            </a:r>
            <a:r>
              <a:rPr lang="en-US" sz="3400" dirty="0" smtClean="0"/>
              <a:t>.”</a:t>
            </a:r>
            <a:endParaRPr lang="en-CA" sz="3400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i="1" dirty="0" smtClean="0"/>
              <a:t>Vince Lombardi.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C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98552F-C3DC-414D-AD88-DB80119A269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CSC</Template>
  <TotalTime>1351</TotalTime>
  <Words>495</Words>
  <Application>Microsoft Office PowerPoint</Application>
  <PresentationFormat>On-screen Show (4:3)</PresentationFormat>
  <Paragraphs>66</Paragraphs>
  <Slides>13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CSC</vt:lpstr>
      <vt:lpstr>Digital Tech 120</vt:lpstr>
      <vt:lpstr>Digital Tech</vt:lpstr>
      <vt:lpstr>Course Outcomes</vt:lpstr>
      <vt:lpstr>UNITS of STUDY</vt:lpstr>
      <vt:lpstr>Course Info:</vt:lpstr>
      <vt:lpstr>Marking Scheme</vt:lpstr>
      <vt:lpstr>ENGRADE</vt:lpstr>
      <vt:lpstr>Academic Dishonesty</vt:lpstr>
      <vt:lpstr>“A Dictionary is the only place that success comes before work. Hard work is the price we must pay for success. I think you can accomplish anything if you're willing to pay the price.”</vt:lpstr>
      <vt:lpstr>What is Digital Technology?</vt:lpstr>
      <vt:lpstr>Digital Technology</vt:lpstr>
      <vt:lpstr>Research the following:</vt:lpstr>
      <vt:lpstr>Slide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Tech 120</dc:title>
  <dc:creator>Steve Spencer</dc:creator>
  <cp:lastModifiedBy>Steve Spencer</cp:lastModifiedBy>
  <cp:revision>8</cp:revision>
  <dcterms:created xsi:type="dcterms:W3CDTF">2012-02-01T02:06:38Z</dcterms:created>
  <dcterms:modified xsi:type="dcterms:W3CDTF">2012-02-06T10:37:53Z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TC300095259990</vt:lpwstr>
  </property>
</Properties>
</file>